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Slab"/>
      <p:regular r:id="rId19"/>
      <p:bold r:id="rId20"/>
    </p:embeddedFont>
    <p:embeddedFont>
      <p:font typeface="Roboto"/>
      <p:regular r:id="rId21"/>
      <p:bold r:id="rId22"/>
      <p:italic r:id="rId23"/>
      <p:boldItalic r:id="rId24"/>
    </p:embeddedFont>
    <p:embeddedFont>
      <p:font typeface="Nuni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Slab-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5cdaceff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5cdaceff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777213a9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6777213a9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6777213a9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6777213a9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777213a9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6777213a9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ac147d222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ac147d222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9975b47bb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9975b47bb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ac147d222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ac147d222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6777213a9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6777213a9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777213a9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777213a9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777213a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777213a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6777213a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6777213a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6777213a9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6777213a9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777213a9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6777213a9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3pv7mGnm7nM"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youtube.com/watch?v=R05_0VOPkts"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pic>
        <p:nvPicPr>
          <p:cNvPr id="63" name="Google Shape;63;p13"/>
          <p:cNvPicPr preferRelativeResize="0"/>
          <p:nvPr/>
        </p:nvPicPr>
        <p:blipFill>
          <a:blip r:embed="rId4">
            <a:alphaModFix/>
          </a:blip>
          <a:stretch>
            <a:fillRect/>
          </a:stretch>
        </p:blipFill>
        <p:spPr>
          <a:xfrm>
            <a:off x="0" y="3357552"/>
            <a:ext cx="3421275" cy="1785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87900" y="261425"/>
            <a:ext cx="8368200" cy="60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Happy Chinese New Year  </a:t>
            </a:r>
            <a:endParaRPr/>
          </a:p>
        </p:txBody>
      </p:sp>
      <p:pic>
        <p:nvPicPr>
          <p:cNvPr id="127" name="Google Shape;127;p22"/>
          <p:cNvPicPr preferRelativeResize="0"/>
          <p:nvPr/>
        </p:nvPicPr>
        <p:blipFill>
          <a:blip r:embed="rId3">
            <a:alphaModFix/>
          </a:blip>
          <a:stretch>
            <a:fillRect/>
          </a:stretch>
        </p:blipFill>
        <p:spPr>
          <a:xfrm>
            <a:off x="207050" y="2089550"/>
            <a:ext cx="2459000" cy="2864670"/>
          </a:xfrm>
          <a:prstGeom prst="rect">
            <a:avLst/>
          </a:prstGeom>
          <a:noFill/>
          <a:ln>
            <a:noFill/>
          </a:ln>
        </p:spPr>
      </p:pic>
      <p:pic>
        <p:nvPicPr>
          <p:cNvPr id="128" name="Google Shape;128;p22"/>
          <p:cNvPicPr preferRelativeResize="0"/>
          <p:nvPr/>
        </p:nvPicPr>
        <p:blipFill>
          <a:blip r:embed="rId4">
            <a:alphaModFix/>
          </a:blip>
          <a:stretch>
            <a:fillRect/>
          </a:stretch>
        </p:blipFill>
        <p:spPr>
          <a:xfrm>
            <a:off x="2810987" y="1195342"/>
            <a:ext cx="2344876" cy="2404808"/>
          </a:xfrm>
          <a:prstGeom prst="rect">
            <a:avLst/>
          </a:prstGeom>
          <a:noFill/>
          <a:ln>
            <a:noFill/>
          </a:ln>
        </p:spPr>
      </p:pic>
      <p:pic>
        <p:nvPicPr>
          <p:cNvPr id="129" name="Google Shape;129;p22"/>
          <p:cNvPicPr preferRelativeResize="0"/>
          <p:nvPr/>
        </p:nvPicPr>
        <p:blipFill>
          <a:blip r:embed="rId5">
            <a:alphaModFix/>
          </a:blip>
          <a:stretch>
            <a:fillRect/>
          </a:stretch>
        </p:blipFill>
        <p:spPr>
          <a:xfrm>
            <a:off x="5300826" y="784338"/>
            <a:ext cx="2278350" cy="2330221"/>
          </a:xfrm>
          <a:prstGeom prst="rect">
            <a:avLst/>
          </a:prstGeom>
          <a:noFill/>
          <a:ln>
            <a:noFill/>
          </a:ln>
        </p:spPr>
      </p:pic>
      <p:pic>
        <p:nvPicPr>
          <p:cNvPr id="130" name="Google Shape;130;p22"/>
          <p:cNvPicPr preferRelativeResize="0"/>
          <p:nvPr/>
        </p:nvPicPr>
        <p:blipFill>
          <a:blip r:embed="rId6">
            <a:alphaModFix/>
          </a:blip>
          <a:stretch>
            <a:fillRect/>
          </a:stretch>
        </p:blipFill>
        <p:spPr>
          <a:xfrm>
            <a:off x="6590600" y="3232525"/>
            <a:ext cx="2344875" cy="1813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7100" y="141575"/>
            <a:ext cx="8368200" cy="798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700"/>
              <a:t>Happy Chinese New Year  </a:t>
            </a:r>
            <a:endParaRPr sz="2700"/>
          </a:p>
        </p:txBody>
      </p:sp>
      <p:sp>
        <p:nvSpPr>
          <p:cNvPr id="136" name="Google Shape;136;p23"/>
          <p:cNvSpPr txBox="1"/>
          <p:nvPr>
            <p:ph idx="1" type="body"/>
          </p:nvPr>
        </p:nvSpPr>
        <p:spPr>
          <a:xfrm>
            <a:off x="348575" y="1529150"/>
            <a:ext cx="3999900" cy="30789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lang="en" sz="4000"/>
              <a:t>Chinese New Year celebration Event in San Diego ,CA</a:t>
            </a:r>
            <a:endParaRPr sz="4000"/>
          </a:p>
          <a:p>
            <a:pPr indent="0" lvl="0" marL="0" rtl="0" algn="l">
              <a:spcBef>
                <a:spcPts val="1200"/>
              </a:spcBef>
              <a:spcAft>
                <a:spcPts val="0"/>
              </a:spcAft>
              <a:buNone/>
            </a:pPr>
            <a:r>
              <a:rPr b="1" lang="en" sz="6000"/>
              <a:t>Balboa Park , House of China</a:t>
            </a:r>
            <a:endParaRPr b="1" sz="6000"/>
          </a:p>
          <a:p>
            <a:pPr indent="0" lvl="0" marL="0" rtl="0" algn="l">
              <a:spcBef>
                <a:spcPts val="1200"/>
              </a:spcBef>
              <a:spcAft>
                <a:spcPts val="0"/>
              </a:spcAft>
              <a:buNone/>
            </a:pPr>
            <a:r>
              <a:rPr lang="en" sz="4615"/>
              <a:t>DATE: February 17 &amp; 18</a:t>
            </a:r>
            <a:endParaRPr sz="4615"/>
          </a:p>
          <a:p>
            <a:pPr indent="0" lvl="0" marL="0" rtl="0" algn="l">
              <a:spcBef>
                <a:spcPts val="1200"/>
              </a:spcBef>
              <a:spcAft>
                <a:spcPts val="0"/>
              </a:spcAft>
              <a:buNone/>
            </a:pPr>
            <a:r>
              <a:rPr lang="en" sz="4615"/>
              <a:t>TIME: 11:00 am - 5:00 pm</a:t>
            </a:r>
            <a:endParaRPr sz="4615"/>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37" name="Google Shape;137;p23"/>
          <p:cNvPicPr preferRelativeResize="0"/>
          <p:nvPr/>
        </p:nvPicPr>
        <p:blipFill>
          <a:blip r:embed="rId3">
            <a:alphaModFix/>
          </a:blip>
          <a:stretch>
            <a:fillRect/>
          </a:stretch>
        </p:blipFill>
        <p:spPr>
          <a:xfrm>
            <a:off x="4750275" y="860925"/>
            <a:ext cx="3751450" cy="4218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Happy Chinese New Year/  </a:t>
            </a:r>
            <a:endParaRPr/>
          </a:p>
        </p:txBody>
      </p:sp>
      <p:sp>
        <p:nvSpPr>
          <p:cNvPr id="143" name="Google Shape;143;p24"/>
          <p:cNvSpPr txBox="1"/>
          <p:nvPr>
            <p:ph idx="1" type="body"/>
          </p:nvPr>
        </p:nvSpPr>
        <p:spPr>
          <a:xfrm>
            <a:off x="348575" y="1529150"/>
            <a:ext cx="3999900" cy="3078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764"/>
              <a:t>Chinese New Year celebration Event in San Diego ,CA</a:t>
            </a:r>
            <a:endParaRPr sz="1764"/>
          </a:p>
          <a:p>
            <a:pPr indent="0" lvl="0" marL="0" rtl="0" algn="l">
              <a:spcBef>
                <a:spcPts val="1200"/>
              </a:spcBef>
              <a:spcAft>
                <a:spcPts val="0"/>
              </a:spcAft>
              <a:buNone/>
            </a:pPr>
            <a:r>
              <a:rPr lang="en" sz="1764"/>
              <a:t>Downtown San Diego on February 24-25, 2024 from 10am - 5pm.</a:t>
            </a:r>
            <a:endParaRPr sz="1764"/>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44" name="Google Shape;144;p24"/>
          <p:cNvSpPr txBox="1"/>
          <p:nvPr>
            <p:ph idx="2" type="body"/>
          </p:nvPr>
        </p:nvSpPr>
        <p:spPr>
          <a:xfrm>
            <a:off x="4693300" y="1529150"/>
            <a:ext cx="39999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5" name="Google Shape;145;p24"/>
          <p:cNvPicPr preferRelativeResize="0"/>
          <p:nvPr/>
        </p:nvPicPr>
        <p:blipFill>
          <a:blip r:embed="rId3">
            <a:alphaModFix/>
          </a:blip>
          <a:stretch>
            <a:fillRect/>
          </a:stretch>
        </p:blipFill>
        <p:spPr>
          <a:xfrm>
            <a:off x="387896" y="2820775"/>
            <a:ext cx="3638825" cy="1238250"/>
          </a:xfrm>
          <a:prstGeom prst="rect">
            <a:avLst/>
          </a:prstGeom>
          <a:noFill/>
          <a:ln>
            <a:noFill/>
          </a:ln>
        </p:spPr>
      </p:pic>
      <p:pic>
        <p:nvPicPr>
          <p:cNvPr id="146" name="Google Shape;146;p24"/>
          <p:cNvPicPr preferRelativeResize="0"/>
          <p:nvPr/>
        </p:nvPicPr>
        <p:blipFill>
          <a:blip r:embed="rId4">
            <a:alphaModFix/>
          </a:blip>
          <a:stretch>
            <a:fillRect/>
          </a:stretch>
        </p:blipFill>
        <p:spPr>
          <a:xfrm>
            <a:off x="4693300" y="1456584"/>
            <a:ext cx="3999900" cy="30788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0" name="Shape 150"/>
        <p:cNvGrpSpPr/>
        <p:nvPr/>
      </p:nvGrpSpPr>
      <p:grpSpPr>
        <a:xfrm>
          <a:off x="0" y="0"/>
          <a:ext cx="0" cy="0"/>
          <a:chOff x="0" y="0"/>
          <a:chExt cx="0" cy="0"/>
        </a:xfrm>
      </p:grpSpPr>
      <p:sp>
        <p:nvSpPr>
          <p:cNvPr id="151" name="Google Shape;151;p25"/>
          <p:cNvSpPr txBox="1"/>
          <p:nvPr>
            <p:ph type="title"/>
          </p:nvPr>
        </p:nvSpPr>
        <p:spPr>
          <a:xfrm>
            <a:off x="256625" y="458025"/>
            <a:ext cx="4137900" cy="6861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1600"/>
              <a:t>ESC Club Website -Teaching Plan</a:t>
            </a:r>
            <a:endParaRPr sz="3400"/>
          </a:p>
        </p:txBody>
      </p:sp>
      <p:sp>
        <p:nvSpPr>
          <p:cNvPr id="152" name="Google Shape;152;p25"/>
          <p:cNvSpPr txBox="1"/>
          <p:nvPr>
            <p:ph idx="1" type="body"/>
          </p:nvPr>
        </p:nvSpPr>
        <p:spPr>
          <a:xfrm>
            <a:off x="387900" y="1282025"/>
            <a:ext cx="3615300" cy="245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rgbClr val="000000"/>
                </a:solidFill>
                <a:latin typeface="Arial"/>
                <a:ea typeface="Arial"/>
                <a:cs typeface="Arial"/>
                <a:sym typeface="Arial"/>
              </a:rPr>
              <a:t>Alex Teaching Plan:</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Logo for kids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Mario Teaching Plan:</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Match for Kids</a:t>
            </a:r>
            <a:endParaRPr sz="11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1075725" y="224250"/>
            <a:ext cx="6366900" cy="6870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SzPts val="990"/>
              <a:buNone/>
            </a:pPr>
            <a:r>
              <a:rPr lang="en" sz="1970"/>
              <a:t>Somos Amigos/ we are friends/ 我们都是朋友</a:t>
            </a:r>
            <a:endParaRPr sz="2510"/>
          </a:p>
        </p:txBody>
      </p:sp>
      <p:sp>
        <p:nvSpPr>
          <p:cNvPr id="69" name="Google Shape;69;p14"/>
          <p:cNvSpPr txBox="1"/>
          <p:nvPr>
            <p:ph idx="1" type="body"/>
          </p:nvPr>
        </p:nvSpPr>
        <p:spPr>
          <a:xfrm>
            <a:off x="671900" y="911250"/>
            <a:ext cx="2301600" cy="33210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400"/>
              <a:t>Please use two to three </a:t>
            </a:r>
            <a:r>
              <a:rPr b="1" lang="en" sz="4400"/>
              <a:t>sentence</a:t>
            </a:r>
            <a:r>
              <a:rPr b="1" lang="en" sz="4400"/>
              <a:t> to introduce yourself in at least two language</a:t>
            </a:r>
            <a:endParaRPr b="1" sz="4400"/>
          </a:p>
          <a:p>
            <a:pPr indent="0" lvl="0" marL="0" rtl="0" algn="l">
              <a:spcBef>
                <a:spcPts val="1200"/>
              </a:spcBef>
              <a:spcAft>
                <a:spcPts val="0"/>
              </a:spcAft>
              <a:buNone/>
            </a:pPr>
            <a:r>
              <a:rPr b="1" lang="en" sz="4400"/>
              <a:t>Including but not limited to :</a:t>
            </a:r>
            <a:endParaRPr b="1" sz="4400"/>
          </a:p>
          <a:p>
            <a:pPr indent="0" lvl="0" marL="0" rtl="0" algn="l">
              <a:spcBef>
                <a:spcPts val="1200"/>
              </a:spcBef>
              <a:spcAft>
                <a:spcPts val="0"/>
              </a:spcAft>
              <a:buNone/>
            </a:pPr>
            <a:r>
              <a:rPr b="1" lang="en" sz="4400"/>
              <a:t>Your name</a:t>
            </a:r>
            <a:endParaRPr b="1" sz="4400"/>
          </a:p>
          <a:p>
            <a:pPr indent="0" lvl="0" marL="0" rtl="0" algn="l">
              <a:spcBef>
                <a:spcPts val="1200"/>
              </a:spcBef>
              <a:spcAft>
                <a:spcPts val="0"/>
              </a:spcAft>
              <a:buNone/>
            </a:pPr>
            <a:r>
              <a:rPr b="1" lang="en" sz="4400"/>
              <a:t>Your Age</a:t>
            </a:r>
            <a:endParaRPr b="1" sz="4400"/>
          </a:p>
          <a:p>
            <a:pPr indent="0" lvl="0" marL="0" rtl="0" algn="l">
              <a:spcBef>
                <a:spcPts val="1200"/>
              </a:spcBef>
              <a:spcAft>
                <a:spcPts val="0"/>
              </a:spcAft>
              <a:buNone/>
            </a:pPr>
            <a:r>
              <a:rPr b="1" lang="en" sz="4400"/>
              <a:t>The city &amp; Country you are currently resident</a:t>
            </a:r>
            <a:endParaRPr b="1" sz="4400"/>
          </a:p>
          <a:p>
            <a:pPr indent="0" lvl="0" marL="0" rtl="0" algn="l">
              <a:spcBef>
                <a:spcPts val="1200"/>
              </a:spcBef>
              <a:spcAft>
                <a:spcPts val="0"/>
              </a:spcAft>
              <a:buNone/>
            </a:pPr>
            <a:r>
              <a:rPr b="1" lang="en" sz="4400"/>
              <a:t>What is your favorite things which like to share with our club?</a:t>
            </a:r>
            <a:endParaRPr b="1" sz="4400"/>
          </a:p>
          <a:p>
            <a:pPr indent="0" lvl="0" marL="0" rtl="0" algn="l">
              <a:spcBef>
                <a:spcPts val="1200"/>
              </a:spcBef>
              <a:spcAft>
                <a:spcPts val="0"/>
              </a:spcAft>
              <a:buNone/>
            </a:pPr>
            <a:r>
              <a:t/>
            </a:r>
            <a:endParaRPr b="1" sz="2083"/>
          </a:p>
          <a:p>
            <a:pPr indent="0" lvl="0" marL="457200" rtl="0" algn="l">
              <a:spcBef>
                <a:spcPts val="1200"/>
              </a:spcBef>
              <a:spcAft>
                <a:spcPts val="0"/>
              </a:spcAft>
              <a:buNone/>
            </a:pPr>
            <a:r>
              <a:t/>
            </a:r>
            <a:endParaRPr b="1" sz="2083"/>
          </a:p>
          <a:p>
            <a:pPr indent="0" lvl="0" marL="0" rtl="0" algn="l">
              <a:spcBef>
                <a:spcPts val="1200"/>
              </a:spcBef>
              <a:spcAft>
                <a:spcPts val="0"/>
              </a:spcAft>
              <a:buNone/>
            </a:pPr>
            <a:r>
              <a:t/>
            </a:r>
            <a:endParaRPr b="1" sz="1500">
              <a:solidFill>
                <a:schemeClr val="dk2"/>
              </a:solidFill>
            </a:endParaRPr>
          </a:p>
          <a:p>
            <a:pPr indent="0" lvl="0" marL="0" rtl="0" algn="l">
              <a:spcBef>
                <a:spcPts val="1200"/>
              </a:spcBef>
              <a:spcAft>
                <a:spcPts val="0"/>
              </a:spcAft>
              <a:buNone/>
            </a:pPr>
            <a:r>
              <a:t/>
            </a:r>
            <a:endParaRPr sz="1500"/>
          </a:p>
          <a:p>
            <a:pPr indent="0" lvl="0" marL="0" rtl="0" algn="ctr">
              <a:spcBef>
                <a:spcPts val="1200"/>
              </a:spcBef>
              <a:spcAft>
                <a:spcPts val="1200"/>
              </a:spcAft>
              <a:buNone/>
            </a:pPr>
            <a:r>
              <a:t/>
            </a:r>
            <a:endParaRPr/>
          </a:p>
        </p:txBody>
      </p:sp>
      <p:sp>
        <p:nvSpPr>
          <p:cNvPr id="70" name="Google Shape;70;p14"/>
          <p:cNvSpPr txBox="1"/>
          <p:nvPr/>
        </p:nvSpPr>
        <p:spPr>
          <a:xfrm>
            <a:off x="3386525" y="911250"/>
            <a:ext cx="2486700" cy="31686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Utilice dos o tres oraciones para presentarse en al menos dos idiomas.</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Incluyendo pero no limitado a :</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Su nombre</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Su edad</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La ciudad y el país en el que reside actualmente</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¿Cuáles son tus cosas favoritas que te gusta compartir con nuestro club?</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t/>
            </a:r>
            <a:endParaRPr b="1" sz="1100" u="sng">
              <a:solidFill>
                <a:schemeClr val="dk1"/>
              </a:solidFill>
              <a:highlight>
                <a:srgbClr val="F8F9FA"/>
              </a:highlight>
            </a:endParaRPr>
          </a:p>
          <a:p>
            <a:pPr indent="0" lvl="0" marL="0" rtl="0" algn="l">
              <a:spcBef>
                <a:spcPts val="0"/>
              </a:spcBef>
              <a:spcAft>
                <a:spcPts val="0"/>
              </a:spcAft>
              <a:buNone/>
            </a:pPr>
            <a:r>
              <a:t/>
            </a:r>
            <a:endParaRPr sz="1000">
              <a:latin typeface="Nunito"/>
              <a:ea typeface="Nunito"/>
              <a:cs typeface="Nunito"/>
              <a:sym typeface="Nunito"/>
            </a:endParaRPr>
          </a:p>
        </p:txBody>
      </p:sp>
      <p:sp>
        <p:nvSpPr>
          <p:cNvPr id="71" name="Google Shape;71;p14"/>
          <p:cNvSpPr txBox="1"/>
          <p:nvPr/>
        </p:nvSpPr>
        <p:spPr>
          <a:xfrm>
            <a:off x="6286250" y="1065775"/>
            <a:ext cx="2541000" cy="25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Nunito"/>
                <a:ea typeface="Nunito"/>
                <a:cs typeface="Nunito"/>
                <a:sym typeface="Nunito"/>
              </a:rPr>
              <a:t>请用两三句话介绍你自己，可以包括但是不限制于：</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你的名字，</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你的年龄</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你现在居住的城市和国家</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你有什么特别喜爱的事物和大家分享？</a:t>
            </a:r>
            <a:endParaRPr>
              <a:solidFill>
                <a:schemeClr val="dk1"/>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Happy Chinese New Year  </a:t>
            </a:r>
            <a:endParaRPr/>
          </a:p>
        </p:txBody>
      </p:sp>
      <p:sp>
        <p:nvSpPr>
          <p:cNvPr id="77" name="Google Shape;77;p15"/>
          <p:cNvSpPr txBox="1"/>
          <p:nvPr>
            <p:ph idx="1" type="body"/>
          </p:nvPr>
        </p:nvSpPr>
        <p:spPr>
          <a:xfrm>
            <a:off x="3211300" y="1403325"/>
            <a:ext cx="3999900" cy="307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a:solidFill>
                  <a:srgbClr val="FF9900"/>
                </a:solidFill>
              </a:rPr>
              <a:t>When is the Chinese New Year 2024? </a:t>
            </a:r>
            <a:endParaRPr b="1">
              <a:solidFill>
                <a:srgbClr val="FF9900"/>
              </a:solidFill>
            </a:endParaRPr>
          </a:p>
          <a:p>
            <a:pPr indent="0" lvl="0" marL="0" rtl="0" algn="l">
              <a:spcBef>
                <a:spcPts val="1200"/>
              </a:spcBef>
              <a:spcAft>
                <a:spcPts val="0"/>
              </a:spcAft>
              <a:buNone/>
            </a:pPr>
            <a:r>
              <a:rPr b="1" lang="en">
                <a:solidFill>
                  <a:srgbClr val="FF9900"/>
                </a:solidFill>
              </a:rPr>
              <a:t>Dates, what animal is this year and what does it mean?</a:t>
            </a:r>
            <a:endParaRPr b="1">
              <a:solidFill>
                <a:srgbClr val="FF9900"/>
              </a:solidFill>
            </a:endParaRPr>
          </a:p>
          <a:p>
            <a:pPr indent="0" lvl="0" marL="0" rtl="0" algn="l">
              <a:spcBef>
                <a:spcPts val="1200"/>
              </a:spcBef>
              <a:spcAft>
                <a:spcPts val="0"/>
              </a:spcAft>
              <a:buNone/>
            </a:pPr>
            <a:r>
              <a:rPr lang="en"/>
              <a:t>The Chinese New Year is an ancient celebration that marks the beginning of a new lunar cycle and culturally represents a rebirth, full of deep-rooted traditions and ancestral symbolism. In the Chinese calendar, the year </a:t>
            </a:r>
            <a:r>
              <a:rPr b="1" lang="en">
                <a:solidFill>
                  <a:srgbClr val="FFD966"/>
                </a:solidFill>
              </a:rPr>
              <a:t>2024 will give way to the year of the Dragon,</a:t>
            </a:r>
            <a:r>
              <a:rPr lang="en"/>
              <a:t> a symbol of great significance in Chinese cosmology.</a:t>
            </a:r>
            <a:endParaRPr/>
          </a:p>
          <a:p>
            <a:pPr indent="0" lvl="0" marL="0" rtl="0" algn="l">
              <a:spcBef>
                <a:spcPts val="1200"/>
              </a:spcBef>
              <a:spcAft>
                <a:spcPts val="1200"/>
              </a:spcAft>
              <a:buNone/>
            </a:pPr>
            <a:r>
              <a:rPr lang="en"/>
              <a:t>Every time a new period begins, the question of when the Chinese New Year begins and the meaning of this traditional celebration, also known as Spring Festival, begins to arise; therefore, we present all the information for you to find out about this festivity.</a:t>
            </a:r>
            <a:endParaRPr/>
          </a:p>
        </p:txBody>
      </p:sp>
      <p:pic>
        <p:nvPicPr>
          <p:cNvPr id="78" name="Google Shape;78;p15"/>
          <p:cNvPicPr preferRelativeResize="0"/>
          <p:nvPr/>
        </p:nvPicPr>
        <p:blipFill>
          <a:blip r:embed="rId3">
            <a:alphaModFix/>
          </a:blip>
          <a:stretch>
            <a:fillRect/>
          </a:stretch>
        </p:blipFill>
        <p:spPr>
          <a:xfrm>
            <a:off x="430850" y="1742999"/>
            <a:ext cx="2688725" cy="2000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Happy Chinese New Year  </a:t>
            </a:r>
            <a:endParaRPr/>
          </a:p>
        </p:txBody>
      </p:sp>
      <p:sp>
        <p:nvSpPr>
          <p:cNvPr id="84" name="Google Shape;84;p16"/>
          <p:cNvSpPr txBox="1"/>
          <p:nvPr>
            <p:ph idx="1" type="body"/>
          </p:nvPr>
        </p:nvSpPr>
        <p:spPr>
          <a:xfrm>
            <a:off x="387900" y="1238150"/>
            <a:ext cx="39999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solidFill>
                  <a:srgbClr val="FF9900"/>
                </a:solidFill>
              </a:rPr>
              <a:t>Chinese New Year 2024 Start Date</a:t>
            </a:r>
            <a:endParaRPr b="1">
              <a:solidFill>
                <a:srgbClr val="FF9900"/>
              </a:solidFill>
            </a:endParaRPr>
          </a:p>
          <a:p>
            <a:pPr indent="0" lvl="0" marL="0" rtl="0" algn="l">
              <a:spcBef>
                <a:spcPts val="1200"/>
              </a:spcBef>
              <a:spcAft>
                <a:spcPts val="0"/>
              </a:spcAft>
              <a:buNone/>
            </a:pPr>
            <a:r>
              <a:rPr lang="en"/>
              <a:t>The Chinese New Year holiday is based on the </a:t>
            </a:r>
            <a:r>
              <a:rPr lang="en">
                <a:solidFill>
                  <a:srgbClr val="FF9900"/>
                </a:solidFill>
              </a:rPr>
              <a:t>lunar calendar</a:t>
            </a:r>
            <a:r>
              <a:rPr lang="en"/>
              <a:t> and therefore varies each year on the </a:t>
            </a:r>
            <a:r>
              <a:rPr lang="en">
                <a:solidFill>
                  <a:srgbClr val="FF9900"/>
                </a:solidFill>
              </a:rPr>
              <a:t>Gregorian calendar</a:t>
            </a:r>
            <a:r>
              <a:rPr lang="en"/>
              <a:t>. In 2024, the Chinese New Year celebration will begin on</a:t>
            </a:r>
            <a:r>
              <a:rPr b="1" lang="en">
                <a:solidFill>
                  <a:srgbClr val="FF9900"/>
                </a:solidFill>
              </a:rPr>
              <a:t> February 10.</a:t>
            </a:r>
            <a:r>
              <a:rPr lang="en"/>
              <a:t> The festivities include colorful parades, lion and dragon dances, family reunions, exchange of red envelopes (with money inside as a symbol of good fortune), banquets with traditional dishes and the display of fireworks.</a:t>
            </a:r>
            <a:endParaRPr/>
          </a:p>
          <a:p>
            <a:pPr indent="0" lvl="0" marL="0" rtl="0" algn="l">
              <a:spcBef>
                <a:spcPts val="1200"/>
              </a:spcBef>
              <a:spcAft>
                <a:spcPts val="1200"/>
              </a:spcAft>
              <a:buNone/>
            </a:pPr>
            <a:r>
              <a:rPr lang="en"/>
              <a:t>When the Chinese New Year is ascribed to the sign of the dragon, it portends a year of intense energy and significant change.</a:t>
            </a:r>
            <a:endParaRPr/>
          </a:p>
        </p:txBody>
      </p:sp>
      <p:sp>
        <p:nvSpPr>
          <p:cNvPr id="85" name="Google Shape;85;p16"/>
          <p:cNvSpPr txBox="1"/>
          <p:nvPr>
            <p:ph idx="2" type="body"/>
          </p:nvPr>
        </p:nvSpPr>
        <p:spPr>
          <a:xfrm>
            <a:off x="5143500" y="1179725"/>
            <a:ext cx="3683400" cy="2870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86" name="Google Shape;86;p16"/>
          <p:cNvPicPr preferRelativeResize="0"/>
          <p:nvPr/>
        </p:nvPicPr>
        <p:blipFill>
          <a:blip r:embed="rId3">
            <a:alphaModFix/>
          </a:blip>
          <a:stretch>
            <a:fillRect/>
          </a:stretch>
        </p:blipFill>
        <p:spPr>
          <a:xfrm>
            <a:off x="5429625" y="1399925"/>
            <a:ext cx="3056375" cy="249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Happy Chinese New Year  </a:t>
            </a:r>
            <a:endParaRPr/>
          </a:p>
        </p:txBody>
      </p:sp>
      <p:sp>
        <p:nvSpPr>
          <p:cNvPr id="92" name="Google Shape;92;p17"/>
          <p:cNvSpPr txBox="1"/>
          <p:nvPr>
            <p:ph idx="1" type="body"/>
          </p:nvPr>
        </p:nvSpPr>
        <p:spPr>
          <a:xfrm>
            <a:off x="859775" y="1246000"/>
            <a:ext cx="4763400" cy="33549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b="1" lang="en">
                <a:solidFill>
                  <a:srgbClr val="FF9900"/>
                </a:solidFill>
              </a:rPr>
              <a:t>What does the year of the Dragon mean in Asian culture?</a:t>
            </a:r>
            <a:endParaRPr b="1">
              <a:solidFill>
                <a:srgbClr val="FF9900"/>
              </a:solidFill>
            </a:endParaRPr>
          </a:p>
          <a:p>
            <a:pPr indent="0" lvl="0" marL="0" rtl="0" algn="l">
              <a:spcBef>
                <a:spcPts val="1200"/>
              </a:spcBef>
              <a:spcAft>
                <a:spcPts val="0"/>
              </a:spcAft>
              <a:buNone/>
            </a:pPr>
            <a:r>
              <a:rPr b="1" lang="en"/>
              <a:t>In the Chinese worldview, the dragon is not perceived as a fearsome creature, but as a divine being that </a:t>
            </a:r>
            <a:r>
              <a:rPr b="1" lang="en">
                <a:solidFill>
                  <a:srgbClr val="FF9900"/>
                </a:solidFill>
              </a:rPr>
              <a:t>bestows power and good fortune. It is associated with positive characteristics such as wisdom, vitality, nobility and benevolence</a:t>
            </a:r>
            <a:r>
              <a:rPr b="1" lang="en"/>
              <a:t>. He represents primordial strength, prosperity, courage and renewal.</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rPr b="1" lang="en"/>
              <a:t>This legendary mythological being is much more than just a creature in Chinese folklore. It is believed that the emperors were descendants of the dragon, thus symbolizing imperial power. In addition, the dragon is considered to have control over natural phenomena such as rain, essential for agriculture, and is credited with the power to generate abundance and fertility in the land.</a:t>
            </a:r>
            <a:endParaRPr b="1"/>
          </a:p>
        </p:txBody>
      </p:sp>
      <p:pic>
        <p:nvPicPr>
          <p:cNvPr id="93" name="Google Shape;93;p17"/>
          <p:cNvPicPr preferRelativeResize="0"/>
          <p:nvPr/>
        </p:nvPicPr>
        <p:blipFill>
          <a:blip r:embed="rId3">
            <a:alphaModFix/>
          </a:blip>
          <a:stretch>
            <a:fillRect/>
          </a:stretch>
        </p:blipFill>
        <p:spPr>
          <a:xfrm>
            <a:off x="6120125" y="2367275"/>
            <a:ext cx="2706776" cy="180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Happy Chinese New Year/  </a:t>
            </a:r>
            <a:endParaRPr/>
          </a:p>
        </p:txBody>
      </p:sp>
      <p:sp>
        <p:nvSpPr>
          <p:cNvPr id="99" name="Google Shape;99;p18"/>
          <p:cNvSpPr txBox="1"/>
          <p:nvPr>
            <p:ph idx="1" type="body"/>
          </p:nvPr>
        </p:nvSpPr>
        <p:spPr>
          <a:xfrm>
            <a:off x="348575" y="1529150"/>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we will do in Chinese New year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3"/>
              </a:rPr>
              <a:t>https://www.youtube.com/watch?v=3pv7mGnm7nM</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00" name="Google Shape;100;p18"/>
          <p:cNvSpPr txBox="1"/>
          <p:nvPr>
            <p:ph idx="2" type="body"/>
          </p:nvPr>
        </p:nvSpPr>
        <p:spPr>
          <a:xfrm>
            <a:off x="4693300" y="1568475"/>
            <a:ext cx="39999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01" name="Google Shape;101;p18"/>
          <p:cNvPicPr preferRelativeResize="0"/>
          <p:nvPr/>
        </p:nvPicPr>
        <p:blipFill>
          <a:blip r:embed="rId4">
            <a:alphaModFix/>
          </a:blip>
          <a:stretch>
            <a:fillRect/>
          </a:stretch>
        </p:blipFill>
        <p:spPr>
          <a:xfrm>
            <a:off x="4828925" y="1181466"/>
            <a:ext cx="3864274" cy="31434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Happy Chinese New Year/  </a:t>
            </a:r>
            <a:endParaRPr/>
          </a:p>
        </p:txBody>
      </p:sp>
      <p:sp>
        <p:nvSpPr>
          <p:cNvPr id="107" name="Google Shape;107;p19"/>
          <p:cNvSpPr txBox="1"/>
          <p:nvPr>
            <p:ph idx="1" type="body"/>
          </p:nvPr>
        </p:nvSpPr>
        <p:spPr>
          <a:xfrm>
            <a:off x="348575" y="1529150"/>
            <a:ext cx="3999900" cy="3078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How to say “ Happy Chinese New year “ In</a:t>
            </a:r>
            <a:endParaRPr/>
          </a:p>
          <a:p>
            <a:pPr indent="0" lvl="0" marL="0" rtl="0" algn="l">
              <a:spcBef>
                <a:spcPts val="1200"/>
              </a:spcBef>
              <a:spcAft>
                <a:spcPts val="0"/>
              </a:spcAft>
              <a:buNone/>
            </a:pPr>
            <a:r>
              <a:rPr lang="en"/>
              <a:t>English </a:t>
            </a:r>
            <a:endParaRPr/>
          </a:p>
          <a:p>
            <a:pPr indent="0" lvl="0" marL="0" rtl="0" algn="l">
              <a:spcBef>
                <a:spcPts val="1200"/>
              </a:spcBef>
              <a:spcAft>
                <a:spcPts val="0"/>
              </a:spcAft>
              <a:buNone/>
            </a:pPr>
            <a:r>
              <a:rPr lang="en"/>
              <a:t>Spanish</a:t>
            </a:r>
            <a:endParaRPr/>
          </a:p>
          <a:p>
            <a:pPr indent="0" lvl="0" marL="0" rtl="0" algn="l">
              <a:spcBef>
                <a:spcPts val="1200"/>
              </a:spcBef>
              <a:spcAft>
                <a:spcPts val="0"/>
              </a:spcAft>
              <a:buNone/>
            </a:pPr>
            <a:r>
              <a:rPr lang="en"/>
              <a:t>Chinese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3"/>
              </a:rPr>
              <a:t>https://www.youtube.com/watch?v=R05_0VOPkts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08" name="Google Shape;108;p19"/>
          <p:cNvSpPr txBox="1"/>
          <p:nvPr>
            <p:ph idx="2" type="body"/>
          </p:nvPr>
        </p:nvSpPr>
        <p:spPr>
          <a:xfrm>
            <a:off x="4693300" y="1529150"/>
            <a:ext cx="39999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09" name="Google Shape;109;p19"/>
          <p:cNvPicPr preferRelativeResize="0"/>
          <p:nvPr/>
        </p:nvPicPr>
        <p:blipFill>
          <a:blip r:embed="rId4">
            <a:alphaModFix/>
          </a:blip>
          <a:stretch>
            <a:fillRect/>
          </a:stretch>
        </p:blipFill>
        <p:spPr>
          <a:xfrm>
            <a:off x="4348472" y="1313400"/>
            <a:ext cx="4200375" cy="338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87900" y="2614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Happy Chinese New Year/  </a:t>
            </a:r>
            <a:endParaRPr/>
          </a:p>
        </p:txBody>
      </p:sp>
      <p:pic>
        <p:nvPicPr>
          <p:cNvPr id="115" name="Google Shape;115;p20"/>
          <p:cNvPicPr preferRelativeResize="0"/>
          <p:nvPr/>
        </p:nvPicPr>
        <p:blipFill>
          <a:blip r:embed="rId3">
            <a:alphaModFix/>
          </a:blip>
          <a:stretch>
            <a:fillRect/>
          </a:stretch>
        </p:blipFill>
        <p:spPr>
          <a:xfrm>
            <a:off x="747150" y="868350"/>
            <a:ext cx="3562700" cy="40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87900" y="261425"/>
            <a:ext cx="8368200" cy="60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Happy Chinese New Year/  </a:t>
            </a:r>
            <a:endParaRPr/>
          </a:p>
        </p:txBody>
      </p:sp>
      <p:pic>
        <p:nvPicPr>
          <p:cNvPr id="121" name="Google Shape;121;p21"/>
          <p:cNvPicPr preferRelativeResize="0"/>
          <p:nvPr/>
        </p:nvPicPr>
        <p:blipFill>
          <a:blip r:embed="rId3">
            <a:alphaModFix/>
          </a:blip>
          <a:stretch>
            <a:fillRect/>
          </a:stretch>
        </p:blipFill>
        <p:spPr>
          <a:xfrm>
            <a:off x="550525" y="865025"/>
            <a:ext cx="3114425" cy="39806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