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  <p:embeddedFont>
      <p:font typeface="Maven Pro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11" Type="http://schemas.openxmlformats.org/officeDocument/2006/relationships/slide" Target="slides/slide6.xml"/><Relationship Id="rId22" Type="http://schemas.openxmlformats.org/officeDocument/2006/relationships/font" Target="fonts/MavenPro-regular.fntdata"/><Relationship Id="rId10" Type="http://schemas.openxmlformats.org/officeDocument/2006/relationships/slide" Target="slides/slide5.xml"/><Relationship Id="rId21" Type="http://schemas.openxmlformats.org/officeDocument/2006/relationships/font" Target="fonts/Nuni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avenPr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.fntdata"/><Relationship Id="rId6" Type="http://schemas.openxmlformats.org/officeDocument/2006/relationships/slide" Target="slides/slide1.xml"/><Relationship Id="rId18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77b46c8112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77b46c8112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77b46c8112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77b46c8112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77b46c8112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77b46c8112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8d8ff43a4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8d8ff43a4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77b46c8112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77b46c8112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77b46c8112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77b46c8112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77b46c8112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77b46c8112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77b46c8112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77b46c8112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77b46c8112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77b46c8112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77b46c8112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77b46c8112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77b46c8112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77b46c8112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ymancenter.org/wp-content/uploads/2015/10/Special-Population-Resource-Final.pdf" TargetMode="External"/><Relationship Id="rId4" Type="http://schemas.openxmlformats.org/officeDocument/2006/relationships/hyperlink" Target="https://www.co.monterey.ca.us/government/departments-a-h/health/behavioral-health/bh-home/community-resources/young-adult-resources" TargetMode="External"/><Relationship Id="rId5" Type="http://schemas.openxmlformats.org/officeDocument/2006/relationships/hyperlink" Target="https://www.countyofsb.org/270/Outreach-Community-Development" TargetMode="External"/><Relationship Id="rId6" Type="http://schemas.openxmlformats.org/officeDocument/2006/relationships/hyperlink" Target="https://www.huduser.gov/portal/publications/pdf/lessons_complete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document/d/1hEZxNjVzq1wLQOmM-4GPo0JumCZiQPsWSQ4vBvm7wLM/edit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011704"/>
            <a:ext cx="4255500" cy="247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ESC Club </a:t>
            </a:r>
            <a:r>
              <a:rPr lang="en" sz="3700"/>
              <a:t>Annual</a:t>
            </a:r>
            <a:r>
              <a:rPr lang="en" sz="3700"/>
              <a:t> Plan </a:t>
            </a:r>
            <a:endParaRPr sz="3700"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 by Helen Fang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"/>
          <p:cNvSpPr txBox="1"/>
          <p:nvPr>
            <p:ph type="title"/>
          </p:nvPr>
        </p:nvSpPr>
        <p:spPr>
          <a:xfrm>
            <a:off x="1388550" y="324375"/>
            <a:ext cx="6366900" cy="6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/>
              <a:t>Help member outreach capability</a:t>
            </a:r>
            <a:endParaRPr sz="2900"/>
          </a:p>
        </p:txBody>
      </p:sp>
      <p:sp>
        <p:nvSpPr>
          <p:cNvPr id="337" name="Google Shape;337;p22"/>
          <p:cNvSpPr txBox="1"/>
          <p:nvPr>
            <p:ph idx="1" type="body"/>
          </p:nvPr>
        </p:nvSpPr>
        <p:spPr>
          <a:xfrm>
            <a:off x="625550" y="1282050"/>
            <a:ext cx="1583100" cy="28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989">
                <a:solidFill>
                  <a:srgbClr val="FFFF00"/>
                </a:solidFill>
              </a:rPr>
              <a:t>Research outreach plan online</a:t>
            </a:r>
            <a:endParaRPr sz="5989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989">
                <a:solidFill>
                  <a:srgbClr val="FFFF00"/>
                </a:solidFill>
              </a:rPr>
              <a:t>Customized the outreach plan for our ESC Club </a:t>
            </a:r>
            <a:endParaRPr sz="5989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2"/>
          <p:cNvSpPr txBox="1"/>
          <p:nvPr>
            <p:ph idx="4294967295" type="body"/>
          </p:nvPr>
        </p:nvSpPr>
        <p:spPr>
          <a:xfrm>
            <a:off x="2710775" y="1212500"/>
            <a:ext cx="5677500" cy="29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http://wymancenter.org/wp-content/uploads/2015/10/Special-Population-Resource-Final.pdf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4"/>
              </a:rPr>
              <a:t>https://www.co.monterey.ca.us/government/departments-a-h/health/behavioral-health/bh-home/community-resources/young-adult-resources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5"/>
              </a:rPr>
              <a:t>https://www.countyofsb.org/270/Outreach-Community-Development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6"/>
              </a:rPr>
              <a:t>https://www.huduser.gov/portal/publications/pdf/lessons_complete.pdf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"/>
          <p:cNvSpPr txBox="1"/>
          <p:nvPr>
            <p:ph type="title"/>
          </p:nvPr>
        </p:nvSpPr>
        <p:spPr>
          <a:xfrm>
            <a:off x="1388550" y="324375"/>
            <a:ext cx="6366900" cy="6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/>
              <a:t>Help member outreach capability</a:t>
            </a:r>
            <a:endParaRPr sz="2900"/>
          </a:p>
        </p:txBody>
      </p:sp>
      <p:sp>
        <p:nvSpPr>
          <p:cNvPr id="344" name="Google Shape;344;p23"/>
          <p:cNvSpPr txBox="1"/>
          <p:nvPr>
            <p:ph idx="1" type="body"/>
          </p:nvPr>
        </p:nvSpPr>
        <p:spPr>
          <a:xfrm>
            <a:off x="308900" y="949950"/>
            <a:ext cx="2548500" cy="16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14"/>
              <a:t>Fundraising</a:t>
            </a:r>
            <a:r>
              <a:rPr lang="en" sz="4114"/>
              <a:t> </a:t>
            </a:r>
            <a:endParaRPr sz="4114"/>
          </a:p>
          <a:p>
            <a:pPr indent="-293921" lvl="0" marL="457200" rtl="0" algn="l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➢"/>
            </a:pPr>
            <a:r>
              <a:rPr lang="en" sz="4114">
                <a:solidFill>
                  <a:srgbClr val="FF9900"/>
                </a:solidFill>
              </a:rPr>
              <a:t>Board discuss for </a:t>
            </a:r>
            <a:r>
              <a:rPr lang="en" sz="4114">
                <a:solidFill>
                  <a:srgbClr val="FF9900"/>
                </a:solidFill>
              </a:rPr>
              <a:t>fundraising</a:t>
            </a:r>
            <a:r>
              <a:rPr lang="en" sz="4114">
                <a:solidFill>
                  <a:srgbClr val="FF9900"/>
                </a:solidFill>
              </a:rPr>
              <a:t> </a:t>
            </a:r>
            <a:endParaRPr sz="4114">
              <a:solidFill>
                <a:srgbClr val="FF9900"/>
              </a:solidFill>
            </a:endParaRPr>
          </a:p>
          <a:p>
            <a:pPr indent="-293921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➢"/>
            </a:pPr>
            <a:r>
              <a:rPr lang="en" sz="4114">
                <a:solidFill>
                  <a:srgbClr val="FF9900"/>
                </a:solidFill>
              </a:rPr>
              <a:t>Budgeting</a:t>
            </a:r>
            <a:r>
              <a:rPr lang="en" sz="4114">
                <a:solidFill>
                  <a:srgbClr val="FF9900"/>
                </a:solidFill>
              </a:rPr>
              <a:t> setup and </a:t>
            </a:r>
            <a:r>
              <a:rPr lang="en" sz="4114">
                <a:solidFill>
                  <a:srgbClr val="FF9900"/>
                </a:solidFill>
              </a:rPr>
              <a:t>expenditure</a:t>
            </a:r>
            <a:r>
              <a:rPr lang="en" sz="4114">
                <a:solidFill>
                  <a:srgbClr val="FF9900"/>
                </a:solidFill>
              </a:rPr>
              <a:t> plan setup</a:t>
            </a:r>
            <a:endParaRPr sz="4114">
              <a:solidFill>
                <a:srgbClr val="FF9900"/>
              </a:solidFill>
            </a:endParaRPr>
          </a:p>
          <a:p>
            <a:pPr indent="-293921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➢"/>
            </a:pPr>
            <a:r>
              <a:rPr lang="en" sz="4114">
                <a:solidFill>
                  <a:srgbClr val="FF9900"/>
                </a:solidFill>
              </a:rPr>
              <a:t>Actions Vs </a:t>
            </a:r>
            <a:r>
              <a:rPr lang="en" sz="4114">
                <a:solidFill>
                  <a:srgbClr val="FF9900"/>
                </a:solidFill>
              </a:rPr>
              <a:t>follow up</a:t>
            </a:r>
            <a:endParaRPr sz="4114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45" name="Google Shape;3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625" y="2726200"/>
            <a:ext cx="3082499" cy="20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9600" y="2509298"/>
            <a:ext cx="2953498" cy="248881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3"/>
          <p:cNvSpPr txBox="1"/>
          <p:nvPr>
            <p:ph idx="4294967295" type="body"/>
          </p:nvPr>
        </p:nvSpPr>
        <p:spPr>
          <a:xfrm>
            <a:off x="3620400" y="1023425"/>
            <a:ext cx="2953500" cy="19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SEP 2023 </a:t>
            </a:r>
            <a:r>
              <a:rPr lang="en" sz="1800">
                <a:solidFill>
                  <a:schemeClr val="lt1"/>
                </a:solidFill>
              </a:rPr>
              <a:t>Fundraising-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/>
              <a:t>Flea</a:t>
            </a:r>
            <a:r>
              <a:rPr b="1" lang="en" sz="1800"/>
              <a:t> Market for kids </a:t>
            </a:r>
            <a:endParaRPr b="1" sz="1800"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➢"/>
            </a:pPr>
            <a:r>
              <a:rPr lang="en" sz="1800">
                <a:solidFill>
                  <a:srgbClr val="FF9900"/>
                </a:solidFill>
              </a:rPr>
              <a:t>Date selections 09/02 ?</a:t>
            </a:r>
            <a:endParaRPr sz="1800">
              <a:solidFill>
                <a:srgbClr val="FF9900"/>
              </a:solidFill>
            </a:endParaRPr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➢"/>
            </a:pPr>
            <a:r>
              <a:rPr lang="en" sz="1800">
                <a:solidFill>
                  <a:srgbClr val="FF9900"/>
                </a:solidFill>
              </a:rPr>
              <a:t>Partner</a:t>
            </a:r>
            <a:endParaRPr sz="1800">
              <a:solidFill>
                <a:srgbClr val="FF9900"/>
              </a:solidFill>
            </a:endParaRPr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➢"/>
            </a:pPr>
            <a:r>
              <a:rPr lang="en" sz="1800">
                <a:solidFill>
                  <a:srgbClr val="FF9900"/>
                </a:solidFill>
              </a:rPr>
              <a:t>Location - Grace school gym</a:t>
            </a:r>
            <a:endParaRPr sz="1800">
              <a:solidFill>
                <a:srgbClr val="FF9900"/>
              </a:solidFill>
            </a:endParaRPr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➢"/>
            </a:pPr>
            <a:r>
              <a:rPr lang="en" sz="1800">
                <a:solidFill>
                  <a:srgbClr val="FF9900"/>
                </a:solidFill>
              </a:rPr>
              <a:t>Formating</a:t>
            </a:r>
            <a:endParaRPr sz="18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"/>
          <p:cNvSpPr txBox="1"/>
          <p:nvPr>
            <p:ph type="title"/>
          </p:nvPr>
        </p:nvSpPr>
        <p:spPr>
          <a:xfrm>
            <a:off x="1388550" y="324375"/>
            <a:ext cx="6366900" cy="6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U</a:t>
            </a:r>
            <a:r>
              <a:rPr lang="en" sz="1700"/>
              <a:t>sing their Language skill to practice with community service</a:t>
            </a:r>
            <a:endParaRPr sz="2900"/>
          </a:p>
        </p:txBody>
      </p:sp>
      <p:sp>
        <p:nvSpPr>
          <p:cNvPr id="353" name="Google Shape;353;p24"/>
          <p:cNvSpPr txBox="1"/>
          <p:nvPr>
            <p:ph idx="1" type="body"/>
          </p:nvPr>
        </p:nvSpPr>
        <p:spPr>
          <a:xfrm>
            <a:off x="625550" y="1282050"/>
            <a:ext cx="1583100" cy="28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Subchapter</a:t>
            </a:r>
            <a:r>
              <a:rPr lang="en" sz="1500"/>
              <a:t> in each school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Tutoring class setup</a:t>
            </a:r>
            <a:r>
              <a:rPr lang="en" sz="1200"/>
              <a:t> 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4"/>
          <p:cNvSpPr txBox="1"/>
          <p:nvPr>
            <p:ph idx="4294967295" type="body"/>
          </p:nvPr>
        </p:nvSpPr>
        <p:spPr>
          <a:xfrm>
            <a:off x="2710775" y="1212500"/>
            <a:ext cx="5677500" cy="21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Developing Subchapter in Each school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Developing </a:t>
            </a:r>
            <a:r>
              <a:rPr lang="en" sz="1600">
                <a:solidFill>
                  <a:schemeClr val="lt1"/>
                </a:solidFill>
              </a:rPr>
              <a:t>Tutoring</a:t>
            </a:r>
            <a:r>
              <a:rPr lang="en" sz="1600">
                <a:solidFill>
                  <a:schemeClr val="lt1"/>
                </a:solidFill>
              </a:rPr>
              <a:t> Class - </a:t>
            </a:r>
            <a:r>
              <a:rPr lang="en" sz="1600">
                <a:solidFill>
                  <a:srgbClr val="FF9900"/>
                </a:solidFill>
              </a:rPr>
              <a:t>Math Class, Python Class, Robotic Class. Chinese Class, English Class.</a:t>
            </a:r>
            <a:r>
              <a:rPr lang="en" sz="1600">
                <a:solidFill>
                  <a:schemeClr val="lt1"/>
                </a:solidFill>
              </a:rPr>
              <a:t> 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Website and Social media setup-</a:t>
            </a:r>
            <a:r>
              <a:rPr lang="en" sz="1600">
                <a:solidFill>
                  <a:srgbClr val="FF9900"/>
                </a:solidFill>
              </a:rPr>
              <a:t>youtube</a:t>
            </a:r>
            <a:r>
              <a:rPr lang="en" sz="1600">
                <a:solidFill>
                  <a:srgbClr val="FF9900"/>
                </a:solidFill>
              </a:rPr>
              <a:t> channel, Facebook, ins, Discord. </a:t>
            </a:r>
            <a:endParaRPr sz="1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DELE TEACHING PLAN 2023-2024</a:t>
            </a:r>
            <a:endParaRPr/>
          </a:p>
        </p:txBody>
      </p:sp>
      <p:sp>
        <p:nvSpPr>
          <p:cNvPr id="284" name="Google Shape;284;p14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https://docs.google.com/document/d/1hEZxNjVzq1wLQOmM-4GPo0JumCZiQPsWSQ4vBvm7wLM/edit?usp=sharing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>
            <p:ph type="title"/>
          </p:nvPr>
        </p:nvSpPr>
        <p:spPr>
          <a:xfrm>
            <a:off x="2448175" y="200800"/>
            <a:ext cx="4819200" cy="75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00"/>
              <a:t>Mission </a:t>
            </a:r>
            <a:r>
              <a:rPr lang="en" sz="2300"/>
              <a:t>Statement</a:t>
            </a:r>
            <a:endParaRPr sz="2100"/>
          </a:p>
        </p:txBody>
      </p:sp>
      <p:sp>
        <p:nvSpPr>
          <p:cNvPr id="290" name="Google Shape;290;p15"/>
          <p:cNvSpPr txBox="1"/>
          <p:nvPr>
            <p:ph idx="1" type="body"/>
          </p:nvPr>
        </p:nvSpPr>
        <p:spPr>
          <a:xfrm>
            <a:off x="1427225" y="1027175"/>
            <a:ext cx="6366900" cy="28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" sz="1700"/>
              <a:t>Improve club members Spanish </a:t>
            </a:r>
            <a:r>
              <a:rPr lang="en" sz="1700"/>
              <a:t>language</a:t>
            </a:r>
            <a:r>
              <a:rPr lang="en" sz="1700"/>
              <a:t> skills</a:t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" sz="1700"/>
              <a:t>Prepare for DELE &amp; AP Spanish test</a:t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" sz="1700"/>
              <a:t>Develop member leadership</a:t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" sz="1700"/>
              <a:t>Help member outreach capability</a:t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" sz="1700"/>
              <a:t>Using their </a:t>
            </a:r>
            <a:r>
              <a:rPr lang="en" sz="1700"/>
              <a:t>Language</a:t>
            </a:r>
            <a:r>
              <a:rPr lang="en" sz="1700"/>
              <a:t> skill to practice with community service </a:t>
            </a:r>
            <a:endParaRPr sz="1700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Learn, Grow and Impact </a:t>
            </a:r>
            <a:endParaRPr sz="2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/>
          <p:nvPr>
            <p:ph type="title"/>
          </p:nvPr>
        </p:nvSpPr>
        <p:spPr>
          <a:xfrm>
            <a:off x="1388550" y="324375"/>
            <a:ext cx="6366900" cy="6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Improvement</a:t>
            </a:r>
            <a:r>
              <a:rPr lang="en" sz="2300"/>
              <a:t> Member Language skill</a:t>
            </a:r>
            <a:endParaRPr sz="2300"/>
          </a:p>
        </p:txBody>
      </p:sp>
      <p:sp>
        <p:nvSpPr>
          <p:cNvPr id="296" name="Google Shape;296;p16"/>
          <p:cNvSpPr txBox="1"/>
          <p:nvPr>
            <p:ph idx="1" type="body"/>
          </p:nvPr>
        </p:nvSpPr>
        <p:spPr>
          <a:xfrm>
            <a:off x="625550" y="1282050"/>
            <a:ext cx="35373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Saturday</a:t>
            </a:r>
            <a:r>
              <a:rPr lang="en" sz="1500"/>
              <a:t> DELE Class - </a:t>
            </a:r>
            <a:r>
              <a:rPr b="1" lang="en" sz="1500">
                <a:solidFill>
                  <a:schemeClr val="dk2"/>
                </a:solidFill>
              </a:rPr>
              <a:t>Mr. Diego</a:t>
            </a:r>
            <a:endParaRPr b="1"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➢"/>
            </a:pPr>
            <a:r>
              <a:rPr lang="en" sz="1500"/>
              <a:t>Class Syllabus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n" sz="1500"/>
              <a:t>HW each week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n" sz="1500"/>
              <a:t>Google Classroom for each HW assignment and submission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n" sz="1500"/>
              <a:t>Quizlet each week</a:t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6"/>
          <p:cNvSpPr txBox="1"/>
          <p:nvPr>
            <p:ph idx="4294967295" type="body"/>
          </p:nvPr>
        </p:nvSpPr>
        <p:spPr>
          <a:xfrm>
            <a:off x="4849575" y="1282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Each Club member prepare one Topic for WK Club night presentation 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Ex:  Alex for </a:t>
            </a:r>
            <a:r>
              <a:rPr lang="en" sz="1500">
                <a:solidFill>
                  <a:schemeClr val="lt1"/>
                </a:solidFill>
              </a:rPr>
              <a:t>Robotic</a:t>
            </a:r>
            <a:r>
              <a:rPr lang="en" sz="1500">
                <a:solidFill>
                  <a:schemeClr val="lt1"/>
                </a:solidFill>
              </a:rPr>
              <a:t> FLL competition.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Club member need prepare S</a:t>
            </a:r>
            <a:r>
              <a:rPr lang="en" sz="1500">
                <a:solidFill>
                  <a:schemeClr val="lt1"/>
                </a:solidFill>
              </a:rPr>
              <a:t>lides in Both English and Spanish.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Submit to the Google Classroom Before the Club night .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/>
          <p:nvPr>
            <p:ph type="title"/>
          </p:nvPr>
        </p:nvSpPr>
        <p:spPr>
          <a:xfrm>
            <a:off x="1388550" y="324375"/>
            <a:ext cx="6366900" cy="6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0" lang="en" sz="2300"/>
              <a:t>Prepare For DELE &amp; AP Spanish test</a:t>
            </a:r>
            <a:endParaRPr sz="2300"/>
          </a:p>
        </p:txBody>
      </p:sp>
      <p:sp>
        <p:nvSpPr>
          <p:cNvPr id="303" name="Google Shape;303;p17"/>
          <p:cNvSpPr txBox="1"/>
          <p:nvPr>
            <p:ph idx="1" type="body"/>
          </p:nvPr>
        </p:nvSpPr>
        <p:spPr>
          <a:xfrm>
            <a:off x="625550" y="1282050"/>
            <a:ext cx="2818800" cy="20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Take Test at Grace School</a:t>
            </a:r>
            <a:r>
              <a:rPr lang="en" sz="1500"/>
              <a:t>- </a:t>
            </a:r>
            <a:r>
              <a:rPr b="1" lang="en" sz="1500">
                <a:solidFill>
                  <a:schemeClr val="dk2"/>
                </a:solidFill>
              </a:rPr>
              <a:t>Mr. Diego</a:t>
            </a:r>
            <a:endParaRPr b="1" sz="1500">
              <a:solidFill>
                <a:schemeClr val="dk2"/>
              </a:solidFill>
            </a:endParaRPr>
          </a:p>
          <a:p>
            <a:pPr indent="-30956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➢"/>
            </a:pPr>
            <a:r>
              <a:rPr lang="en" sz="1500"/>
              <a:t>Test Schedule </a:t>
            </a:r>
            <a:endParaRPr sz="1500"/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en" sz="1500"/>
              <a:t>Mock Test </a:t>
            </a:r>
            <a:r>
              <a:rPr lang="en" sz="1500"/>
              <a:t>arrangements</a:t>
            </a:r>
            <a:endParaRPr sz="1500"/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en" sz="1500"/>
              <a:t>Two level A2/ B1</a:t>
            </a:r>
            <a:endParaRPr sz="1500"/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en" sz="1500"/>
              <a:t>Target Time Nov 2023/ May 2024</a:t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7"/>
          <p:cNvSpPr txBox="1"/>
          <p:nvPr>
            <p:ph idx="4294967295" type="body"/>
          </p:nvPr>
        </p:nvSpPr>
        <p:spPr>
          <a:xfrm>
            <a:off x="4687850" y="1065775"/>
            <a:ext cx="3692700" cy="30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305" name="Google Shape;3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0100" y="1065875"/>
            <a:ext cx="4480451" cy="348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 txBox="1"/>
          <p:nvPr>
            <p:ph type="title"/>
          </p:nvPr>
        </p:nvSpPr>
        <p:spPr>
          <a:xfrm>
            <a:off x="1388550" y="324375"/>
            <a:ext cx="6366900" cy="6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/>
              <a:t>Prepare For DELE &amp; AP Spanish Test</a:t>
            </a:r>
            <a:endParaRPr sz="2300"/>
          </a:p>
        </p:txBody>
      </p:sp>
      <p:sp>
        <p:nvSpPr>
          <p:cNvPr id="311" name="Google Shape;311;p18"/>
          <p:cNvSpPr txBox="1"/>
          <p:nvPr>
            <p:ph idx="1" type="body"/>
          </p:nvPr>
        </p:nvSpPr>
        <p:spPr>
          <a:xfrm>
            <a:off x="625550" y="1282050"/>
            <a:ext cx="35373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DELE </a:t>
            </a:r>
            <a:r>
              <a:rPr lang="en" sz="1500"/>
              <a:t>equal</a:t>
            </a:r>
            <a:r>
              <a:rPr lang="en" sz="1500"/>
              <a:t> to two years foreign language request for </a:t>
            </a:r>
            <a:r>
              <a:rPr lang="en" sz="1500"/>
              <a:t>college</a:t>
            </a:r>
            <a:r>
              <a:rPr lang="en" sz="1500"/>
              <a:t> application </a:t>
            </a:r>
            <a:r>
              <a:rPr lang="en" sz="1500"/>
              <a:t>- </a:t>
            </a:r>
            <a:r>
              <a:rPr b="1" lang="en" sz="1500">
                <a:solidFill>
                  <a:schemeClr val="dk2"/>
                </a:solidFill>
              </a:rPr>
              <a:t>Mr. Diego</a:t>
            </a:r>
            <a:endParaRPr b="1"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8"/>
          <p:cNvSpPr txBox="1"/>
          <p:nvPr>
            <p:ph idx="4294967295" type="body"/>
          </p:nvPr>
        </p:nvSpPr>
        <p:spPr>
          <a:xfrm>
            <a:off x="4695575" y="1212500"/>
            <a:ext cx="36927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Grace School is working with each district in San Diego and try to setup DELE </a:t>
            </a:r>
            <a:r>
              <a:rPr lang="en" sz="1500">
                <a:solidFill>
                  <a:schemeClr val="lt1"/>
                </a:solidFill>
              </a:rPr>
              <a:t>equivalent</a:t>
            </a:r>
            <a:r>
              <a:rPr lang="en" sz="1500">
                <a:solidFill>
                  <a:schemeClr val="lt1"/>
                </a:solidFill>
              </a:rPr>
              <a:t> to Two years </a:t>
            </a:r>
            <a:r>
              <a:rPr lang="en" sz="1500">
                <a:solidFill>
                  <a:schemeClr val="lt1"/>
                </a:solidFill>
              </a:rPr>
              <a:t>credits.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/>
          <p:nvPr>
            <p:ph type="title"/>
          </p:nvPr>
        </p:nvSpPr>
        <p:spPr>
          <a:xfrm>
            <a:off x="1388550" y="208950"/>
            <a:ext cx="6366900" cy="6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/>
              <a:t>Develop member leadership</a:t>
            </a:r>
            <a:endParaRPr sz="2900"/>
          </a:p>
        </p:txBody>
      </p:sp>
      <p:sp>
        <p:nvSpPr>
          <p:cNvPr id="318" name="Google Shape;318;p19"/>
          <p:cNvSpPr txBox="1"/>
          <p:nvPr>
            <p:ph idx="1" type="body"/>
          </p:nvPr>
        </p:nvSpPr>
        <p:spPr>
          <a:xfrm>
            <a:off x="1388625" y="934475"/>
            <a:ext cx="6519600" cy="32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83"/>
              <a:t>Setup ESC Club Board Team</a:t>
            </a:r>
            <a:endParaRPr b="1" sz="2083"/>
          </a:p>
          <a:p>
            <a:pPr indent="-341074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➢"/>
            </a:pPr>
            <a:r>
              <a:rPr b="1" lang="en" sz="2083"/>
              <a:t>Arrange all </a:t>
            </a:r>
            <a:r>
              <a:rPr b="1" lang="en" sz="2083"/>
              <a:t>budgeting</a:t>
            </a:r>
            <a:r>
              <a:rPr b="1" lang="en" sz="2083"/>
              <a:t> and schedule</a:t>
            </a:r>
            <a:endParaRPr b="1" sz="2083"/>
          </a:p>
          <a:p>
            <a:pPr indent="-34107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b="1" lang="en" sz="2083"/>
              <a:t>Planning Club night activities</a:t>
            </a:r>
            <a:endParaRPr b="1" sz="2083"/>
          </a:p>
          <a:p>
            <a:pPr indent="-34107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b="1" lang="en" sz="2083"/>
              <a:t>Planning </a:t>
            </a:r>
            <a:r>
              <a:rPr b="1" lang="en" sz="2083"/>
              <a:t>Field</a:t>
            </a:r>
            <a:r>
              <a:rPr b="1" lang="en" sz="2083"/>
              <a:t> trip activities</a:t>
            </a:r>
            <a:endParaRPr b="1" sz="2083"/>
          </a:p>
          <a:p>
            <a:pPr indent="-34107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b="1" lang="en" sz="2083"/>
              <a:t>Scheduling Monthly and </a:t>
            </a:r>
            <a:r>
              <a:rPr b="1" lang="en" sz="2083"/>
              <a:t>Quarterly</a:t>
            </a:r>
            <a:r>
              <a:rPr b="1" lang="en" sz="2083"/>
              <a:t> outreach activities</a:t>
            </a:r>
            <a:endParaRPr b="1" sz="208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8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"/>
          <p:cNvSpPr txBox="1"/>
          <p:nvPr>
            <p:ph type="title"/>
          </p:nvPr>
        </p:nvSpPr>
        <p:spPr>
          <a:xfrm>
            <a:off x="1388550" y="208950"/>
            <a:ext cx="6366900" cy="6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/>
              <a:t>Develop member leadership</a:t>
            </a:r>
            <a:endParaRPr sz="2900"/>
          </a:p>
        </p:txBody>
      </p:sp>
      <p:sp>
        <p:nvSpPr>
          <p:cNvPr id="324" name="Google Shape;324;p20"/>
          <p:cNvSpPr txBox="1"/>
          <p:nvPr>
            <p:ph idx="1" type="body"/>
          </p:nvPr>
        </p:nvSpPr>
        <p:spPr>
          <a:xfrm>
            <a:off x="1388625" y="934475"/>
            <a:ext cx="6519600" cy="32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34"/>
              <a:t>Weekly Club night Webinar</a:t>
            </a:r>
            <a:endParaRPr b="1" sz="3834"/>
          </a:p>
          <a:p>
            <a:pPr indent="-326001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➢"/>
            </a:pPr>
            <a:r>
              <a:rPr b="1" lang="en" sz="3834"/>
              <a:t>Each week one talk</a:t>
            </a:r>
            <a:endParaRPr b="1" sz="3834"/>
          </a:p>
          <a:p>
            <a:pPr indent="-3260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b="1" lang="en" sz="3834"/>
              <a:t>Member select the topic to the club Board two weeks in advance</a:t>
            </a:r>
            <a:endParaRPr b="1" sz="3834"/>
          </a:p>
          <a:p>
            <a:pPr indent="-3260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b="1" lang="en" sz="3834"/>
              <a:t>Club Board help to arrange the talk schedule</a:t>
            </a:r>
            <a:endParaRPr b="1" sz="3834"/>
          </a:p>
          <a:p>
            <a:pPr indent="-3260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b="1" lang="en" sz="3834"/>
              <a:t>Each member response for Their Own Slides</a:t>
            </a:r>
            <a:endParaRPr b="1" sz="3834"/>
          </a:p>
          <a:p>
            <a:pPr indent="-3260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b="1" lang="en" sz="3834"/>
              <a:t>Each member response for speachk practice in Spanish and English</a:t>
            </a:r>
            <a:endParaRPr b="1" sz="3834"/>
          </a:p>
          <a:p>
            <a:pPr indent="-3260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b="1" lang="en" sz="3834"/>
              <a:t>Club Board will select guest speaker come to Club night webinar</a:t>
            </a:r>
            <a:endParaRPr b="1" sz="383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 txBox="1"/>
          <p:nvPr>
            <p:ph type="title"/>
          </p:nvPr>
        </p:nvSpPr>
        <p:spPr>
          <a:xfrm>
            <a:off x="1388550" y="208950"/>
            <a:ext cx="6366900" cy="68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/>
              <a:t>Develop member leadership</a:t>
            </a:r>
            <a:endParaRPr sz="2900"/>
          </a:p>
        </p:txBody>
      </p:sp>
      <p:sp>
        <p:nvSpPr>
          <p:cNvPr id="330" name="Google Shape;330;p21"/>
          <p:cNvSpPr txBox="1"/>
          <p:nvPr>
            <p:ph idx="1" type="body"/>
          </p:nvPr>
        </p:nvSpPr>
        <p:spPr>
          <a:xfrm>
            <a:off x="1388625" y="934475"/>
            <a:ext cx="7129800" cy="37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83"/>
              <a:t>Monthly Field Trip </a:t>
            </a:r>
            <a:endParaRPr b="1" sz="2083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8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1" name="Google Shape;3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1100" y="1204775"/>
            <a:ext cx="4092475" cy="332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